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7" r:id="rId8"/>
    <p:sldId id="268" r:id="rId9"/>
    <p:sldId id="299" r:id="rId10"/>
    <p:sldId id="301" r:id="rId11"/>
    <p:sldId id="300" r:id="rId12"/>
    <p:sldId id="269" r:id="rId13"/>
    <p:sldId id="29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36" autoAdjust="0"/>
  </p:normalViewPr>
  <p:slideViewPr>
    <p:cSldViewPr snapToGrid="0">
      <p:cViewPr varScale="1">
        <p:scale>
          <a:sx n="110" d="100"/>
          <a:sy n="110" d="100"/>
        </p:scale>
        <p:origin x="7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55D48C67-349C-40E5-A378-A99705E9D4B4}"/>
    <pc:docChg chg="modSld">
      <pc:chgData name="Joe Mahoney" userId="8be4dd9d9bd97828" providerId="LiveId" clId="{55D48C67-349C-40E5-A378-A99705E9D4B4}" dt="2024-01-28T18:27:41.627" v="101" actId="20577"/>
      <pc:docMkLst>
        <pc:docMk/>
      </pc:docMkLst>
      <pc:sldChg chg="modSp mod">
        <pc:chgData name="Joe Mahoney" userId="8be4dd9d9bd97828" providerId="LiveId" clId="{55D48C67-349C-40E5-A378-A99705E9D4B4}" dt="2024-01-28T18:19:00.742" v="0" actId="20577"/>
        <pc:sldMkLst>
          <pc:docMk/>
          <pc:sldMk cId="454943915" sldId="261"/>
        </pc:sldMkLst>
        <pc:spChg chg="mod">
          <ac:chgData name="Joe Mahoney" userId="8be4dd9d9bd97828" providerId="LiveId" clId="{55D48C67-349C-40E5-A378-A99705E9D4B4}" dt="2024-01-28T18:19:00.742" v="0" actId="20577"/>
          <ac:spMkLst>
            <pc:docMk/>
            <pc:sldMk cId="454943915" sldId="261"/>
            <ac:spMk id="3" creationId="{198ADDCC-BC9C-4648-8658-10C473F6CE99}"/>
          </ac:spMkLst>
        </pc:spChg>
      </pc:sldChg>
      <pc:sldChg chg="modSp mod">
        <pc:chgData name="Joe Mahoney" userId="8be4dd9d9bd97828" providerId="LiveId" clId="{55D48C67-349C-40E5-A378-A99705E9D4B4}" dt="2024-01-28T18:20:11.593" v="1" actId="20577"/>
        <pc:sldMkLst>
          <pc:docMk/>
          <pc:sldMk cId="1068857252" sldId="262"/>
        </pc:sldMkLst>
        <pc:spChg chg="mod">
          <ac:chgData name="Joe Mahoney" userId="8be4dd9d9bd97828" providerId="LiveId" clId="{55D48C67-349C-40E5-A378-A99705E9D4B4}" dt="2024-01-28T18:20:11.593" v="1" actId="20577"/>
          <ac:spMkLst>
            <pc:docMk/>
            <pc:sldMk cId="1068857252" sldId="262"/>
            <ac:spMk id="3" creationId="{4757C2C6-17D9-4377-A8D5-E8313EA8F6A5}"/>
          </ac:spMkLst>
        </pc:spChg>
      </pc:sldChg>
      <pc:sldChg chg="modSp mod">
        <pc:chgData name="Joe Mahoney" userId="8be4dd9d9bd97828" providerId="LiveId" clId="{55D48C67-349C-40E5-A378-A99705E9D4B4}" dt="2024-01-28T18:22:54.508" v="3" actId="113"/>
        <pc:sldMkLst>
          <pc:docMk/>
          <pc:sldMk cId="3083791648" sldId="268"/>
        </pc:sldMkLst>
        <pc:spChg chg="mod">
          <ac:chgData name="Joe Mahoney" userId="8be4dd9d9bd97828" providerId="LiveId" clId="{55D48C67-349C-40E5-A378-A99705E9D4B4}" dt="2024-01-28T18:22:54.508" v="3" actId="113"/>
          <ac:spMkLst>
            <pc:docMk/>
            <pc:sldMk cId="3083791648" sldId="268"/>
            <ac:spMk id="3" creationId="{1D760CFB-678F-45D7-A8FB-F36CBB358C52}"/>
          </ac:spMkLst>
        </pc:spChg>
      </pc:sldChg>
      <pc:sldChg chg="modSp mod">
        <pc:chgData name="Joe Mahoney" userId="8be4dd9d9bd97828" providerId="LiveId" clId="{55D48C67-349C-40E5-A378-A99705E9D4B4}" dt="2024-01-28T18:27:41.627" v="101" actId="20577"/>
        <pc:sldMkLst>
          <pc:docMk/>
          <pc:sldMk cId="3489397633" sldId="298"/>
        </pc:sldMkLst>
        <pc:spChg chg="mod">
          <ac:chgData name="Joe Mahoney" userId="8be4dd9d9bd97828" providerId="LiveId" clId="{55D48C67-349C-40E5-A378-A99705E9D4B4}" dt="2024-01-28T18:27:41.627" v="101" actId="20577"/>
          <ac:spMkLst>
            <pc:docMk/>
            <pc:sldMk cId="3489397633" sldId="298"/>
            <ac:spMk id="3" creationId="{EFADB9F5-1236-442F-8B3C-B27DED8FC9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60A1FC-6BD0-44C9-BCAE-FEABD23ED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9F4910E-9B56-4BC4-84E9-4813F9D0C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0DAC87-4E35-4D5D-9B49-9B1F6AC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F0DD5F-ED15-4B6D-B309-787183FC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F3511D-5F80-47C7-A777-0E86E0BF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6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7BA393-955C-448D-BD4F-6ADE713E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2F0563-C433-47F1-AC57-9DC69DAC8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8916AC-C5FC-4076-B43D-5B32BB33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6706C4-B07A-45B3-AACB-D19A1851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B1B029-AD06-4CCA-8936-7EB4258D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73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995465C-6FDB-4847-8B55-96137F8AD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5A2E3C-E768-42F8-839C-8F7E343BF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C9D8BD-F8B8-4201-A4C8-2D56161B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CCF6EF-1A65-45CA-8235-B1B12A92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FD0C24-E928-4204-BCD3-BEFCFA81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2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C69263-183A-4887-81EB-4181E0C9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7079AB-7C37-4703-AC5A-5C4B33C72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E706D5-0171-4368-8BB5-79AC3250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D4A90C-E819-4491-8E74-5F9DA818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2BD989-82B7-4465-8EAC-6B0CE4F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04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583DED-9487-4EF4-9506-FAC55383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CF120D6-23FC-4118-86B0-AEEC47446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075F3F-94F4-4773-8DE4-006D97E7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BC8499-32D4-4DFC-89A8-106B697B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738CF9-C558-4DB8-BCAE-FC899CEC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CD7D7E-DF39-4D2F-8F03-670A9861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2ADBC6-04F4-4639-8A4B-6D0ECE448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1174C61-E71A-4B5F-84BA-8735DCC65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D08BAB-0FF2-4579-BF90-AAB65FE6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F2B173A-75F0-48BF-992D-4F0CA67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A7AEDF-BE39-4461-851C-29CDC5C5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E67D18-339B-4893-826E-558CC102E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158756-D298-4504-914B-C6129AD4D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A75D56-95AE-48F6-86E5-687FBE6DA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81AF30C-4770-48D7-8DD7-C53F2B8FE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67035D1-DF76-48D6-A7EA-0950E8060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AA9DF3C-C9F8-4033-8B91-CF9E0D60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DA67CF1-ABAA-4944-B919-DD5EEB93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75AA3DB-2409-49C7-BBFF-4ED5A773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23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8C147D-D830-4468-BBA0-B81EBC2B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AFA160-BA37-41D2-AF8E-6BCEEF78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3532E0-9D1E-4CDC-82E8-8CA3C097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F493A54-F137-40DD-B504-0881A6A0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3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C08AC90-2C52-4ACB-A375-8B5EE3F6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F539CB-9078-4853-8D12-E3AF7119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88EC3EA-8695-4429-B623-4EF5FB86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3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2CEF7F-F6A0-4269-851A-F2013438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CEE8A5-5391-472A-940C-9008A785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89E974A-CBBE-452E-8CC2-021989C07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B2C294-1458-4C68-9764-F70A07AD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C89489-CFF0-442C-BA74-06588184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570F3A2-0BAB-4019-B7EB-5194EE6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6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2EC0B7-FD53-44CB-9412-C4816486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929DCF4-FF03-4A18-B6DA-BC5EFE162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97BBA7C-ED95-4039-9AB5-2A980E0B5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A09430-8D99-4D22-92DA-7FCF371C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390C1E-9484-49B9-896D-613BD85E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72EC04-A9C3-49A8-8C2C-D7C1485F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92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54EA58-C233-44AC-A0A3-7E43BBC9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53F333-81AE-4A19-95A6-560961A4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B9B5AD-FF4F-4A2B-B282-2C271D8C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16AB-4FD6-4F99-9706-AF257D96C0CE}" type="datetimeFigureOut">
              <a:rPr lang="zh-TW" altLang="en-US" smtClean="0"/>
              <a:t>2024/1/28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2C4C55-7A80-4C31-BADB-C984EA9E3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AF7D0B-8477-420D-8259-30F778D5F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95D7-BE1B-4782-9EED-AF3EFF795B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29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808606-AFCE-486F-8B10-0C421C414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427" y="868362"/>
            <a:ext cx="9756559" cy="86815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altLang="zh-TW" sz="4400" dirty="0">
                <a:solidFill>
                  <a:schemeClr val="bg1"/>
                </a:solidFill>
              </a:rPr>
              <a:t>Testing Alternative Theories of The Firm: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2F0C4D-D398-441A-92C6-69DA9149E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5610" y="2494691"/>
            <a:ext cx="9475433" cy="2387600"/>
          </a:xfrm>
          <a:ln w="190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altLang="zh-TW" sz="2800" dirty="0"/>
              <a:t>Transaction Cost, Knowledge-Based, and Measurement Explanations for Make-or-Buy Decisions in Information Services</a:t>
            </a:r>
          </a:p>
          <a:p>
            <a:r>
              <a:rPr lang="en-US" altLang="zh-TW" sz="2500" dirty="0"/>
              <a:t>Poppo and Zenger (1998)</a:t>
            </a:r>
          </a:p>
          <a:p>
            <a:r>
              <a:rPr lang="en-US" altLang="zh-TW" dirty="0"/>
              <a:t>BADM 545 Foundations of Strategy Research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430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1068B2-758B-4870-87C9-70DADF63B7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Results for Governance Choice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9B6EE1-4D85-4057-8FCF-6A9B10405A49}"/>
              </a:ext>
            </a:extLst>
          </p:cNvPr>
          <p:cNvSpPr txBox="1"/>
          <p:nvPr/>
        </p:nvSpPr>
        <p:spPr>
          <a:xfrm>
            <a:off x="838200" y="5000794"/>
            <a:ext cx="3676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CC"/>
                </a:solidFill>
              </a:rPr>
              <a:t>H1c (</a:t>
            </a:r>
            <a:r>
              <a:rPr lang="zh-CN" altLang="en-US" dirty="0">
                <a:solidFill>
                  <a:srgbClr val="0033CC"/>
                </a:solidFill>
              </a:rPr>
              <a:t>√</a:t>
            </a:r>
            <a:r>
              <a:rPr lang="en-US" altLang="zh-CN" dirty="0">
                <a:solidFill>
                  <a:srgbClr val="0033CC"/>
                </a:solidFill>
              </a:rPr>
              <a:t>)</a:t>
            </a:r>
            <a:endParaRPr lang="en-US" altLang="zh-TW" dirty="0">
              <a:solidFill>
                <a:srgbClr val="0033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A859B5-8142-4B15-8DFA-B9732ECC92AD}"/>
              </a:ext>
            </a:extLst>
          </p:cNvPr>
          <p:cNvSpPr txBox="1"/>
          <p:nvPr/>
        </p:nvSpPr>
        <p:spPr>
          <a:xfrm>
            <a:off x="828667" y="5407522"/>
            <a:ext cx="3123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CC"/>
                </a:solidFill>
              </a:rPr>
              <a:t>H2d (partial </a:t>
            </a:r>
            <a:r>
              <a:rPr lang="zh-CN" altLang="en-US" dirty="0">
                <a:solidFill>
                  <a:srgbClr val="0033CC"/>
                </a:solidFill>
              </a:rPr>
              <a:t>√</a:t>
            </a:r>
            <a:r>
              <a:rPr lang="en-US" altLang="zh-CN" dirty="0">
                <a:solidFill>
                  <a:srgbClr val="0033CC"/>
                </a:solidFill>
              </a:rPr>
              <a:t>)</a:t>
            </a:r>
            <a:endParaRPr lang="en-US" altLang="zh-TW" dirty="0">
              <a:solidFill>
                <a:srgbClr val="0033CC"/>
              </a:solidFill>
            </a:endParaRPr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32077FA4-59B6-4DFA-B7CD-A2AF50A52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26" y="1690688"/>
            <a:ext cx="10351883" cy="30880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3A05B04-F890-4BC4-9095-442106170606}"/>
              </a:ext>
            </a:extLst>
          </p:cNvPr>
          <p:cNvSpPr/>
          <p:nvPr/>
        </p:nvSpPr>
        <p:spPr>
          <a:xfrm>
            <a:off x="4218915" y="3150605"/>
            <a:ext cx="552261" cy="16281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ED8D68-8E3B-419F-8B4B-A42D1A9C50B2}"/>
              </a:ext>
            </a:extLst>
          </p:cNvPr>
          <p:cNvSpPr/>
          <p:nvPr/>
        </p:nvSpPr>
        <p:spPr>
          <a:xfrm>
            <a:off x="10337549" y="3150604"/>
            <a:ext cx="644303" cy="16281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6B799A-DF45-4CB3-9CDC-B2B9A78E681B}"/>
              </a:ext>
            </a:extLst>
          </p:cNvPr>
          <p:cNvSpPr/>
          <p:nvPr/>
        </p:nvSpPr>
        <p:spPr>
          <a:xfrm>
            <a:off x="7268426" y="3150604"/>
            <a:ext cx="644303" cy="16281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2FAB25-86D7-4154-8805-3B7638149EDC}"/>
              </a:ext>
            </a:extLst>
          </p:cNvPr>
          <p:cNvSpPr txBox="1"/>
          <p:nvPr/>
        </p:nvSpPr>
        <p:spPr>
          <a:xfrm>
            <a:off x="838200" y="5813642"/>
            <a:ext cx="3123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H3 (×) </a:t>
            </a:r>
            <a:endParaRPr lang="en-US" altLang="zh-TW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259D64-078C-4583-8C2A-AD51362C48FF}"/>
              </a:ext>
            </a:extLst>
          </p:cNvPr>
          <p:cNvSpPr txBox="1"/>
          <p:nvPr/>
        </p:nvSpPr>
        <p:spPr>
          <a:xfrm>
            <a:off x="4870285" y="4945857"/>
            <a:ext cx="63741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CC"/>
                </a:solidFill>
              </a:rPr>
              <a:t>H4 (</a:t>
            </a:r>
            <a:r>
              <a:rPr lang="zh-CN" altLang="en-US" dirty="0">
                <a:solidFill>
                  <a:srgbClr val="0033CC"/>
                </a:solidFill>
              </a:rPr>
              <a:t>√</a:t>
            </a:r>
            <a:r>
              <a:rPr lang="en-US" altLang="zh-CN" dirty="0">
                <a:solidFill>
                  <a:srgbClr val="0033CC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H5 (effect disappears when controlled a series variables) </a:t>
            </a:r>
            <a:endParaRPr lang="en-US" altLang="zh-TW" dirty="0"/>
          </a:p>
          <a:p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/>
              <a:t>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108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1068B2-758B-4870-87C9-70DADF63B7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Results (Performance)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FF08A4-3EE8-49DB-B944-5485FDB19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Managers become less satisfied with the cost, quality, and responsiveness of outsourced activities as these activities become more firm-specific.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Internal demand for an activity had a strong positive effect on satisfaction with the performance of internalized activities.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Increases in skill set size had a significant positive effect on managers’ perceptions of cost, quality, and responsiveness performance for outsourced exchanges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905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FBF69-2C1D-4B5D-BD3A-39231CAD0A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Results (Boundary choice)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793202-83B4-4506-BE32-8C9B32C47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87020"/>
            <a:ext cx="10856053" cy="4351338"/>
          </a:xfrm>
        </p:spPr>
        <p:txBody>
          <a:bodyPr>
            <a:normAutofit/>
          </a:bodyPr>
          <a:lstStyle/>
          <a:p>
            <a:r>
              <a:rPr lang="en-US" altLang="zh-TW" dirty="0"/>
              <a:t>Firm-specific assets encourages internalization.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Managers were less likely to reject the outsourcing alternative if the information services required extensive skills.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Firms possessing internal scale were more likely to provide services in-house and were more likely to have rejected the outsourcing alternative.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9506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57BC0D-B7B0-4B26-85A4-1A8069CFB0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Conclusions 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ADB9F5-1236-442F-8B3C-B27DED8F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9990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Support boundary choice in </a:t>
            </a:r>
            <a:r>
              <a:rPr lang="en-US" altLang="zh-TW" dirty="0">
                <a:solidFill>
                  <a:srgbClr val="0033CC"/>
                </a:solidFill>
              </a:rPr>
              <a:t>TCE</a:t>
            </a:r>
            <a:r>
              <a:rPr lang="en-US" altLang="zh-TW" dirty="0"/>
              <a:t>: </a:t>
            </a:r>
          </a:p>
          <a:p>
            <a:pPr marL="0" indent="0">
              <a:buNone/>
            </a:pPr>
            <a:r>
              <a:rPr lang="en-US" altLang="zh-TW" i="1" dirty="0"/>
              <a:t>increasing asset specificity leads to the diminishing effectiveness of market governance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Support the </a:t>
            </a:r>
            <a:r>
              <a:rPr lang="en-US" altLang="zh-TW" dirty="0">
                <a:solidFill>
                  <a:srgbClr val="0033CC"/>
                </a:solidFill>
              </a:rPr>
              <a:t>agency theory and property rights </a:t>
            </a:r>
            <a:r>
              <a:rPr lang="en-US" altLang="zh-TW" dirty="0"/>
              <a:t>literature: </a:t>
            </a:r>
          </a:p>
          <a:p>
            <a:pPr marL="0" indent="0">
              <a:buNone/>
            </a:pPr>
            <a:r>
              <a:rPr lang="en-US" altLang="zh-TW" i="1" dirty="0"/>
              <a:t>the role of measurement difficulty as a determinant of governance performance in both markets and hierarchies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Clear corroboration for the theoretical reasoning that hierarchies and markets possess discretely different sets of governance tools.</a:t>
            </a:r>
          </a:p>
          <a:p>
            <a:pPr>
              <a:spcBef>
                <a:spcPts val="1200"/>
              </a:spcBef>
            </a:pPr>
            <a:r>
              <a:rPr lang="en-US" altLang="zh-TW" dirty="0"/>
              <a:t>Not informative on the role that technological uncertainty has on governance performance and </a:t>
            </a:r>
            <a:r>
              <a:rPr lang="en-US" altLang="zh-TW"/>
              <a:t>on governance (boundary) choices.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939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EC150C-563F-49E8-8BDB-9744E3A53BD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Main Purpose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8ADDCC-BC9C-4648-8658-10C473F6C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3200" dirty="0"/>
          </a:p>
          <a:p>
            <a:r>
              <a:rPr lang="en-US" altLang="zh-TW" sz="3200" dirty="0"/>
              <a:t>Fills the void by developing and testing competing hypotheses from the TCE, knowledge-based, agency, and measurement literatures regarding:</a:t>
            </a:r>
          </a:p>
          <a:p>
            <a:pPr lvl="1">
              <a:spcBef>
                <a:spcPts val="1800"/>
              </a:spcBef>
            </a:pPr>
            <a:r>
              <a:rPr lang="en-US" altLang="zh-TW" sz="2800" dirty="0"/>
              <a:t>Organizational Boundary Choice</a:t>
            </a:r>
          </a:p>
          <a:p>
            <a:pPr lvl="1">
              <a:spcBef>
                <a:spcPts val="1800"/>
              </a:spcBef>
            </a:pPr>
            <a:r>
              <a:rPr lang="en-US" altLang="zh-TW" sz="2800" dirty="0"/>
              <a:t>Governance Performance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494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FCAECC-DC66-4544-AEB9-F4785860A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Introduction 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52A924-983A-44B0-82AD-CC5185015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4185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2200" b="1" dirty="0"/>
              <a:t>Transaction Cost Economics (TCE)</a:t>
            </a:r>
          </a:p>
          <a:p>
            <a:r>
              <a:rPr lang="en-US" altLang="zh-TW" sz="2200" dirty="0"/>
              <a:t>Asset specificity                                                      Boundary Choice</a:t>
            </a:r>
          </a:p>
          <a:p>
            <a:pPr marL="0" indent="0">
              <a:buNone/>
            </a:pPr>
            <a:r>
              <a:rPr lang="en-US" altLang="zh-TW" sz="2200" dirty="0">
                <a:sym typeface="Wingdings" panose="05000000000000000000" pitchFamily="2" charset="2"/>
              </a:rPr>
              <a:t>                                       </a:t>
            </a:r>
            <a:r>
              <a:rPr lang="en-US" altLang="zh-TW" sz="1900" i="1" dirty="0">
                <a:sym typeface="Wingdings" panose="05000000000000000000" pitchFamily="2" charset="2"/>
              </a:rPr>
              <a:t>opportunistic behavior</a:t>
            </a:r>
            <a:endParaRPr lang="en-US" altLang="zh-TW" sz="2200" dirty="0"/>
          </a:p>
          <a:p>
            <a:pPr marL="0" indent="0">
              <a:buNone/>
            </a:pPr>
            <a:r>
              <a:rPr lang="en-US" altLang="zh-TW" sz="2200" b="1" dirty="0"/>
              <a:t>Critiques of TCE</a:t>
            </a:r>
          </a:p>
          <a:p>
            <a:r>
              <a:rPr lang="en-US" altLang="zh-TW" sz="2200" b="1" dirty="0">
                <a:solidFill>
                  <a:srgbClr val="0033CC"/>
                </a:solidFill>
              </a:rPr>
              <a:t>Knowledge-based theory </a:t>
            </a:r>
          </a:p>
          <a:p>
            <a:pPr lvl="1"/>
            <a:r>
              <a:rPr lang="en-US" altLang="zh-TW" sz="2200" dirty="0"/>
              <a:t>Asset specificity has a </a:t>
            </a:r>
            <a:r>
              <a:rPr lang="en-US" altLang="zh-TW" sz="2200" i="1" dirty="0"/>
              <a:t>positive</a:t>
            </a:r>
            <a:r>
              <a:rPr lang="en-US" altLang="zh-TW" sz="2200" dirty="0"/>
              <a:t> effect on internal efficiency, not a </a:t>
            </a:r>
            <a:r>
              <a:rPr lang="en-US" altLang="zh-TW" sz="2200" i="1" dirty="0"/>
              <a:t>negative</a:t>
            </a:r>
            <a:r>
              <a:rPr lang="en-US" altLang="zh-TW" sz="2200" dirty="0"/>
              <a:t> effect on the market (e.g., market failure)</a:t>
            </a:r>
          </a:p>
          <a:p>
            <a:pPr lvl="1"/>
            <a:r>
              <a:rPr lang="en-US" altLang="zh-TW" sz="2200" dirty="0"/>
              <a:t>Shared language, knowledge, routines equals more efficient coordination</a:t>
            </a:r>
          </a:p>
          <a:p>
            <a:r>
              <a:rPr lang="en-US" altLang="zh-TW" sz="2200" b="1" dirty="0">
                <a:solidFill>
                  <a:srgbClr val="0033CC"/>
                </a:solidFill>
              </a:rPr>
              <a:t>Property rights and agency theory</a:t>
            </a:r>
          </a:p>
          <a:p>
            <a:pPr lvl="1"/>
            <a:r>
              <a:rPr lang="en-US" altLang="zh-TW" sz="2200" dirty="0"/>
              <a:t>Boundary choices turn on measurement issues influences </a:t>
            </a:r>
          </a:p>
          <a:p>
            <a:pPr lvl="1"/>
            <a:r>
              <a:rPr lang="en-US" altLang="zh-TW" sz="2200" dirty="0"/>
              <a:t>Continuous spectrum (markets and hierarchies) </a:t>
            </a:r>
          </a:p>
          <a:p>
            <a:pPr lvl="1"/>
            <a:r>
              <a:rPr lang="en-US" altLang="zh-TW" sz="2200" dirty="0"/>
              <a:t>Asset specificity, measurement accuracy hinder both market and hierarchical exchanges performances</a:t>
            </a:r>
          </a:p>
          <a:p>
            <a:pPr lvl="1"/>
            <a:endParaRPr lang="en-US" altLang="zh-TW" sz="24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Comparative governance model 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Comparative institutional performance model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/>
            <a:endParaRPr lang="en-US" altLang="zh-TW" sz="1800" dirty="0"/>
          </a:p>
          <a:p>
            <a:endParaRPr lang="zh-TW" altLang="en-US" dirty="0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B0CC7EAE-E6AA-4D83-9E31-6CE66F2B8D10}"/>
              </a:ext>
            </a:extLst>
          </p:cNvPr>
          <p:cNvSpPr/>
          <p:nvPr/>
        </p:nvSpPr>
        <p:spPr>
          <a:xfrm>
            <a:off x="3009531" y="2219417"/>
            <a:ext cx="2423602" cy="13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09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F1D47E-8348-4013-B863-7D5A1FC6E29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Comparative Institutional Performance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C8B2819-221B-4699-92B5-D62349599A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Model </a:t>
                </a:r>
              </a:p>
              <a:p>
                <a:pPr marL="0" indent="0">
                  <a:buNone/>
                </a:pPr>
                <a:r>
                  <a:rPr lang="en-US" altLang="zh-TW" i="1" dirty="0" err="1"/>
                  <a:t>P</a:t>
                </a:r>
                <a:r>
                  <a:rPr lang="en-US" altLang="zh-TW" sz="2000" i="1" dirty="0" err="1"/>
                  <a:t>f</a:t>
                </a:r>
                <a:r>
                  <a:rPr lang="en-US" altLang="zh-TW" dirty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l-GR" altLang="zh-TW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b="1" dirty="0"/>
                  <a:t>x </a:t>
                </a:r>
                <a:r>
                  <a:rPr lang="en-US" altLang="zh-TW" dirty="0"/>
                  <a:t>+ </a:t>
                </a:r>
                <a:r>
                  <a:rPr lang="en-US" altLang="zh-TW" i="1" dirty="0"/>
                  <a:t>e</a:t>
                </a:r>
              </a:p>
              <a:p>
                <a:pPr marL="0" indent="0">
                  <a:buNone/>
                </a:pPr>
                <a:r>
                  <a:rPr lang="en-US" altLang="zh-TW" i="1" dirty="0"/>
                  <a:t>P</a:t>
                </a:r>
                <a:r>
                  <a:rPr lang="en-US" altLang="zh-TW" sz="2000" i="1" dirty="0"/>
                  <a:t>m</a:t>
                </a:r>
                <a:r>
                  <a:rPr lang="en-US" altLang="zh-TW" dirty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l-GR" altLang="zh-TW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b="1" dirty="0"/>
                  <a:t>x </a:t>
                </a:r>
                <a:r>
                  <a:rPr lang="en-US" altLang="zh-TW" dirty="0"/>
                  <a:t>+ </a:t>
                </a:r>
                <a:r>
                  <a:rPr lang="en-US" altLang="zh-TW" i="1" dirty="0"/>
                  <a:t>u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C8B2819-221B-4699-92B5-D62349599A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6">
            <a:extLst>
              <a:ext uri="{FF2B5EF4-FFF2-40B4-BE49-F238E27FC236}">
                <a16:creationId xmlns:a16="http://schemas.microsoft.com/office/drawing/2014/main" id="{20467B95-1173-408F-8994-525F829E632D}"/>
              </a:ext>
            </a:extLst>
          </p:cNvPr>
          <p:cNvSpPr/>
          <p:nvPr/>
        </p:nvSpPr>
        <p:spPr>
          <a:xfrm>
            <a:off x="4904344" y="2389042"/>
            <a:ext cx="222943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Firm Performance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C3AB051-DFC4-41FE-88BE-7051EFCC9410}"/>
              </a:ext>
            </a:extLst>
          </p:cNvPr>
          <p:cNvSpPr/>
          <p:nvPr/>
        </p:nvSpPr>
        <p:spPr>
          <a:xfrm>
            <a:off x="2383617" y="3711989"/>
            <a:ext cx="222943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Attributes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235DE-B148-4680-8D8F-3AD5A0E97818}"/>
              </a:ext>
            </a:extLst>
          </p:cNvPr>
          <p:cNvSpPr/>
          <p:nvPr/>
        </p:nvSpPr>
        <p:spPr>
          <a:xfrm>
            <a:off x="7450063" y="3711989"/>
            <a:ext cx="222943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Make-Buy Choice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A2C7C42-E6A9-45E0-A4D4-E9EE3C595FD6}"/>
              </a:ext>
            </a:extLst>
          </p:cNvPr>
          <p:cNvSpPr/>
          <p:nvPr/>
        </p:nvSpPr>
        <p:spPr>
          <a:xfrm>
            <a:off x="4904344" y="5007032"/>
            <a:ext cx="222943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Market Performance</a:t>
            </a:r>
          </a:p>
        </p:txBody>
      </p:sp>
      <p:cxnSp>
        <p:nvCxnSpPr>
          <p:cNvPr id="8" name="Straight Arrow Connector 8">
            <a:extLst>
              <a:ext uri="{FF2B5EF4-FFF2-40B4-BE49-F238E27FC236}">
                <a16:creationId xmlns:a16="http://schemas.microsoft.com/office/drawing/2014/main" id="{944C3F2C-6674-48BA-8A6C-289D84B49FE4}"/>
              </a:ext>
            </a:extLst>
          </p:cNvPr>
          <p:cNvCxnSpPr/>
          <p:nvPr/>
        </p:nvCxnSpPr>
        <p:spPr>
          <a:xfrm flipV="1">
            <a:off x="3550208" y="2718316"/>
            <a:ext cx="1086133" cy="7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5">
            <a:extLst>
              <a:ext uri="{FF2B5EF4-FFF2-40B4-BE49-F238E27FC236}">
                <a16:creationId xmlns:a16="http://schemas.microsoft.com/office/drawing/2014/main" id="{E4E7BEEA-BC18-442A-BF4D-FA1389FA7E01}"/>
              </a:ext>
            </a:extLst>
          </p:cNvPr>
          <p:cNvCxnSpPr/>
          <p:nvPr/>
        </p:nvCxnSpPr>
        <p:spPr>
          <a:xfrm>
            <a:off x="3679601" y="4347815"/>
            <a:ext cx="1086133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7">
            <a:extLst>
              <a:ext uri="{FF2B5EF4-FFF2-40B4-BE49-F238E27FC236}">
                <a16:creationId xmlns:a16="http://schemas.microsoft.com/office/drawing/2014/main" id="{ABE1433A-D5FA-44A1-9235-4B65BDE23874}"/>
              </a:ext>
            </a:extLst>
          </p:cNvPr>
          <p:cNvCxnSpPr>
            <a:stCxn id="4" idx="3"/>
          </p:cNvCxnSpPr>
          <p:nvPr/>
        </p:nvCxnSpPr>
        <p:spPr>
          <a:xfrm>
            <a:off x="7133775" y="2693842"/>
            <a:ext cx="886055" cy="942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id="{27CAD2DE-70C2-4736-8C5B-4B4EA1B84949}"/>
              </a:ext>
            </a:extLst>
          </p:cNvPr>
          <p:cNvCxnSpPr/>
          <p:nvPr/>
        </p:nvCxnSpPr>
        <p:spPr>
          <a:xfrm flipV="1">
            <a:off x="7136609" y="4397432"/>
            <a:ext cx="945103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0">
                <a:extLst>
                  <a:ext uri="{FF2B5EF4-FFF2-40B4-BE49-F238E27FC236}">
                    <a16:creationId xmlns:a16="http://schemas.microsoft.com/office/drawing/2014/main" id="{2A5FD335-56D0-46EB-968F-173C6FBD62A8}"/>
                  </a:ext>
                </a:extLst>
              </p:cNvPr>
              <p:cNvSpPr txBox="1"/>
              <p:nvPr/>
            </p:nvSpPr>
            <p:spPr>
              <a:xfrm>
                <a:off x="3846793" y="2758081"/>
                <a:ext cx="321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20">
                <a:extLst>
                  <a:ext uri="{FF2B5EF4-FFF2-40B4-BE49-F238E27FC236}">
                    <a16:creationId xmlns:a16="http://schemas.microsoft.com/office/drawing/2014/main" id="{2A5FD335-56D0-46EB-968F-173C6FBD6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93" y="2758081"/>
                <a:ext cx="321178" cy="276999"/>
              </a:xfrm>
              <a:prstGeom prst="rect">
                <a:avLst/>
              </a:prstGeom>
              <a:blipFill>
                <a:blip r:embed="rId3"/>
                <a:stretch>
                  <a:fillRect l="-9434" r="-75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1">
                <a:extLst>
                  <a:ext uri="{FF2B5EF4-FFF2-40B4-BE49-F238E27FC236}">
                    <a16:creationId xmlns:a16="http://schemas.microsoft.com/office/drawing/2014/main" id="{50F71500-5187-4427-949C-32448F4C0150}"/>
                  </a:ext>
                </a:extLst>
              </p:cNvPr>
              <p:cNvSpPr/>
              <p:nvPr/>
            </p:nvSpPr>
            <p:spPr>
              <a:xfrm>
                <a:off x="3846793" y="5208910"/>
                <a:ext cx="501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21">
                <a:extLst>
                  <a:ext uri="{FF2B5EF4-FFF2-40B4-BE49-F238E27FC236}">
                    <a16:creationId xmlns:a16="http://schemas.microsoft.com/office/drawing/2014/main" id="{50F71500-5187-4427-949C-32448F4C0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93" y="5208910"/>
                <a:ext cx="50103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81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CF14D4-2A44-48A0-A146-CEEF8F3F89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Comparative Institutional Performance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57C2C6-17D9-4377-A8D5-E8313EA8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Determinants 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Asset specificity: Transaction cost vs. knowledge-based predictions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Measurement difficulty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Technological uncertainty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Other: Production costs and economies of scale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85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B4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44F0F84-F100-4B1C-8E88-D885A26D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sz="2800" b="1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Hypotheses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2D574CC-6742-44FB-BE50-7B1AAD5C3A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649" y="409576"/>
            <a:ext cx="8121975" cy="60649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15729E-4EA2-4978-80AE-B61507264019}"/>
              </a:ext>
            </a:extLst>
          </p:cNvPr>
          <p:cNvSpPr/>
          <p:nvPr/>
        </p:nvSpPr>
        <p:spPr>
          <a:xfrm>
            <a:off x="10520039" y="1740024"/>
            <a:ext cx="1171852" cy="83570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65264E-ECD9-4667-B276-98038F4F9870}"/>
              </a:ext>
            </a:extLst>
          </p:cNvPr>
          <p:cNvSpPr txBox="1"/>
          <p:nvPr/>
        </p:nvSpPr>
        <p:spPr>
          <a:xfrm>
            <a:off x="8610615" y="1740024"/>
            <a:ext cx="2155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Common predictions with different logics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B0FAFC-3B40-466D-926D-C20EDA8C3CE9}"/>
              </a:ext>
            </a:extLst>
          </p:cNvPr>
          <p:cNvSpPr txBox="1"/>
          <p:nvPr/>
        </p:nvSpPr>
        <p:spPr>
          <a:xfrm>
            <a:off x="3616077" y="2639821"/>
            <a:ext cx="1818814" cy="586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Both exist with 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equal magnitude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D50676-BEEB-4F7B-B8C5-9214943B1EB7}"/>
              </a:ext>
            </a:extLst>
          </p:cNvPr>
          <p:cNvSpPr/>
          <p:nvPr/>
        </p:nvSpPr>
        <p:spPr>
          <a:xfrm>
            <a:off x="8016536" y="2566850"/>
            <a:ext cx="3675355" cy="101852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42AD1-8441-450C-BC9D-E1E6E8E773E8}"/>
              </a:ext>
            </a:extLst>
          </p:cNvPr>
          <p:cNvSpPr/>
          <p:nvPr/>
        </p:nvSpPr>
        <p:spPr>
          <a:xfrm>
            <a:off x="8016536" y="3585376"/>
            <a:ext cx="2503504" cy="5869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232654-7AD7-4803-86E5-0746959CDDDB}"/>
              </a:ext>
            </a:extLst>
          </p:cNvPr>
          <p:cNvSpPr txBox="1"/>
          <p:nvPr/>
        </p:nvSpPr>
        <p:spPr>
          <a:xfrm>
            <a:off x="3616077" y="3631237"/>
            <a:ext cx="22305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Both exist but with 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divergent magnitude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8D2228-4086-4C7F-ACF4-BE3ECEA42816}"/>
              </a:ext>
            </a:extLst>
          </p:cNvPr>
          <p:cNvSpPr txBox="1"/>
          <p:nvPr/>
        </p:nvSpPr>
        <p:spPr>
          <a:xfrm>
            <a:off x="8016536" y="3877458"/>
            <a:ext cx="23215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High-powered incentive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DAF123-7500-4F21-94A4-495C3073934D}"/>
              </a:ext>
            </a:extLst>
          </p:cNvPr>
          <p:cNvSpPr/>
          <p:nvPr/>
        </p:nvSpPr>
        <p:spPr>
          <a:xfrm>
            <a:off x="8016535" y="4482073"/>
            <a:ext cx="3782089" cy="8534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7C64E4-4DE2-4A98-A135-DD429FAC60F7}"/>
              </a:ext>
            </a:extLst>
          </p:cNvPr>
          <p:cNvSpPr txBox="1"/>
          <p:nvPr/>
        </p:nvSpPr>
        <p:spPr>
          <a:xfrm>
            <a:off x="7836763" y="4143519"/>
            <a:ext cx="60945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Contradictory predictions: adaptation vs flexibility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F292E0-02AD-4BFC-BE45-B3F13031F61E}"/>
              </a:ext>
            </a:extLst>
          </p:cNvPr>
          <p:cNvSpPr txBox="1"/>
          <p:nvPr/>
        </p:nvSpPr>
        <p:spPr>
          <a:xfrm>
            <a:off x="7195559" y="6422899"/>
            <a:ext cx="49964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demand side and the incentive of escalating skills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3CED83-3470-404B-B14B-306C873430D9}"/>
              </a:ext>
            </a:extLst>
          </p:cNvPr>
          <p:cNvSpPr/>
          <p:nvPr/>
        </p:nvSpPr>
        <p:spPr>
          <a:xfrm>
            <a:off x="8016536" y="5811731"/>
            <a:ext cx="3842660" cy="60322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96DA8C-1921-40E7-9D2F-C5BA3FBD3C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Method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AC6386-35D9-4E10-88F0-5493718A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000" b="1" dirty="0"/>
              <a:t>Data 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Directory of Top Computer Executives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Mail surveys: 3000 names (181 responses and 152 usable)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Telephone Surveys: 300 names (11% complete)</a:t>
            </a:r>
          </a:p>
          <a:p>
            <a:pPr>
              <a:spcBef>
                <a:spcPts val="1800"/>
              </a:spcBef>
            </a:pPr>
            <a:r>
              <a:rPr lang="en-US" altLang="zh-TW" dirty="0"/>
              <a:t>Nine IS functions across 152 companies for a total sample of 1368 information service exchanges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337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F52BEB-448B-40B9-AB4F-2588268A2D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Method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760CFB-678F-45D7-A8FB-F36CBB358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825624"/>
            <a:ext cx="11031523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dirty="0"/>
              <a:t>Measurement </a:t>
            </a:r>
          </a:p>
          <a:p>
            <a:pPr>
              <a:spcBef>
                <a:spcPts val="1800"/>
              </a:spcBef>
            </a:pPr>
            <a:r>
              <a:rPr lang="en-US" altLang="zh-TW" dirty="0">
                <a:solidFill>
                  <a:srgbClr val="0033CC"/>
                </a:solidFill>
              </a:rPr>
              <a:t>Dependent Measures</a:t>
            </a:r>
          </a:p>
          <a:p>
            <a:pPr lvl="1">
              <a:spcBef>
                <a:spcPts val="1800"/>
              </a:spcBef>
            </a:pPr>
            <a:r>
              <a:rPr lang="en-US" altLang="zh-TW" b="1" dirty="0"/>
              <a:t>Exchange performance</a:t>
            </a:r>
            <a:r>
              <a:rPr lang="en-US" altLang="zh-TW" dirty="0"/>
              <a:t>:  the level of satisfaction regarding (1) the overall cost; (2) the quality of the output or service; and (3) responsiveness to problems or inquiries.</a:t>
            </a:r>
          </a:p>
          <a:p>
            <a:pPr lvl="1">
              <a:spcBef>
                <a:spcPts val="1200"/>
              </a:spcBef>
            </a:pPr>
            <a:r>
              <a:rPr lang="en-US" altLang="zh-TW" b="1" dirty="0"/>
              <a:t>Boundary choice </a:t>
            </a:r>
            <a:r>
              <a:rPr lang="en-US" altLang="zh-TW" dirty="0"/>
              <a:t>: (1) the percentage of outsourcing for each service that was outsourced.                   (2) a dichotomous measure of the make-or-buy choice (75 % as the threshold) (3) a dichotomous measure distinguishing those companies which had rejected the possibility of outsourcing and those which did not.</a:t>
            </a:r>
          </a:p>
          <a:p>
            <a:pPr>
              <a:spcBef>
                <a:spcPts val="1800"/>
              </a:spcBef>
            </a:pPr>
            <a:r>
              <a:rPr lang="en-US" altLang="zh-TW" dirty="0">
                <a:solidFill>
                  <a:srgbClr val="0033CC"/>
                </a:solidFill>
              </a:rPr>
              <a:t>Independent Measures</a:t>
            </a:r>
          </a:p>
          <a:p>
            <a:pPr lvl="1">
              <a:spcBef>
                <a:spcPts val="1800"/>
              </a:spcBef>
            </a:pPr>
            <a:r>
              <a:rPr lang="en-US" altLang="zh-TW" dirty="0"/>
              <a:t>Firm-specific assets : three items for specialized human assets and knowledge or skills.</a:t>
            </a:r>
          </a:p>
          <a:p>
            <a:pPr lvl="1"/>
            <a:r>
              <a:rPr lang="en-US" altLang="zh-TW" dirty="0"/>
              <a:t>Measurement difficulty: one item</a:t>
            </a:r>
          </a:p>
          <a:p>
            <a:pPr lvl="1"/>
            <a:r>
              <a:rPr lang="en-US" altLang="zh-TW" dirty="0"/>
              <a:t>Technological uncertainty : two items for the degree of change in both skills and technology</a:t>
            </a:r>
          </a:p>
          <a:p>
            <a:pPr lvl="1"/>
            <a:r>
              <a:rPr lang="en-US" altLang="zh-TW" dirty="0"/>
              <a:t>Skill set: one item</a:t>
            </a:r>
          </a:p>
          <a:p>
            <a:pPr lvl="1"/>
            <a:r>
              <a:rPr lang="en-US" altLang="zh-TW" dirty="0"/>
              <a:t>Economies of scale: one item</a:t>
            </a:r>
          </a:p>
          <a:p>
            <a:pPr lvl="1"/>
            <a:r>
              <a:rPr lang="en-US" altLang="zh-TW" dirty="0"/>
              <a:t>Firm size: log of the number of employees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379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1068B2-758B-4870-87C9-70DADF63B7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</a:rPr>
              <a:t>Results for Performance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B756BD-C5A9-4216-8A21-C5184DE32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261" y="2145505"/>
            <a:ext cx="8196678" cy="422418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9B6EE1-4D85-4057-8FCF-6A9B10405A49}"/>
              </a:ext>
            </a:extLst>
          </p:cNvPr>
          <p:cNvSpPr txBox="1"/>
          <p:nvPr/>
        </p:nvSpPr>
        <p:spPr>
          <a:xfrm>
            <a:off x="8536939" y="1843475"/>
            <a:ext cx="36761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The degree of firm-specificity</a:t>
            </a:r>
          </a:p>
          <a:p>
            <a:r>
              <a:rPr lang="en-US" altLang="zh-TW" dirty="0">
                <a:solidFill>
                  <a:srgbClr val="000099"/>
                </a:solidFill>
              </a:rPr>
              <a:t>H1</a:t>
            </a:r>
            <a:r>
              <a:rPr lang="en-US" altLang="zh-CN" dirty="0">
                <a:solidFill>
                  <a:srgbClr val="000099"/>
                </a:solidFill>
              </a:rPr>
              <a:t>a TCE (</a:t>
            </a:r>
            <a:r>
              <a:rPr lang="zh-CN" altLang="en-US" dirty="0">
                <a:solidFill>
                  <a:srgbClr val="000099"/>
                </a:solidFill>
              </a:rPr>
              <a:t>√</a:t>
            </a:r>
            <a:r>
              <a:rPr lang="en-US" altLang="zh-CN" dirty="0">
                <a:solidFill>
                  <a:srgbClr val="000099"/>
                </a:solidFill>
              </a:rPr>
              <a:t>) </a:t>
            </a:r>
            <a:r>
              <a:rPr lang="en-US" altLang="zh-CN" dirty="0"/>
              <a:t>H1b KBV (×) 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H1c (</a:t>
            </a:r>
            <a:r>
              <a:rPr lang="zh-CN" altLang="en-US" dirty="0">
                <a:solidFill>
                  <a:srgbClr val="7030A0"/>
                </a:solidFill>
              </a:rPr>
              <a:t>√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H1d (×) </a:t>
            </a:r>
            <a:endParaRPr lang="en-US" altLang="zh-TW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255435-D393-483F-B6A7-72F95F09832A}"/>
              </a:ext>
            </a:extLst>
          </p:cNvPr>
          <p:cNvSpPr txBox="1"/>
          <p:nvPr/>
        </p:nvSpPr>
        <p:spPr>
          <a:xfrm>
            <a:off x="8536939" y="4461550"/>
            <a:ext cx="367618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The level of technological change</a:t>
            </a:r>
          </a:p>
          <a:p>
            <a:r>
              <a:rPr lang="en-US" altLang="zh-TW" dirty="0"/>
              <a:t>H3</a:t>
            </a:r>
            <a:r>
              <a:rPr lang="en-US" altLang="zh-CN" dirty="0"/>
              <a:t>a TCE (×) </a:t>
            </a:r>
          </a:p>
          <a:p>
            <a:r>
              <a:rPr lang="en-US" altLang="zh-CN" dirty="0"/>
              <a:t>H3b obsolescence (×)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Production costs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H4 economies of scale (</a:t>
            </a:r>
            <a:r>
              <a:rPr lang="zh-CN" altLang="en-US" dirty="0">
                <a:solidFill>
                  <a:srgbClr val="7030A0"/>
                </a:solidFill>
              </a:rPr>
              <a:t>√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H5 magnitude of skill sets (partially </a:t>
            </a:r>
            <a:r>
              <a:rPr lang="zh-CN" altLang="en-US" dirty="0">
                <a:solidFill>
                  <a:srgbClr val="7030A0"/>
                </a:solidFill>
              </a:rPr>
              <a:t>√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  <a:endParaRPr lang="en-US" altLang="zh-TW" dirty="0">
              <a:solidFill>
                <a:srgbClr val="7030A0"/>
              </a:solidFill>
            </a:endParaRPr>
          </a:p>
          <a:p>
            <a:endParaRPr lang="en-US" altLang="zh-TW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A859B5-8142-4B15-8DFA-B9732ECC92AD}"/>
              </a:ext>
            </a:extLst>
          </p:cNvPr>
          <p:cNvSpPr txBox="1"/>
          <p:nvPr/>
        </p:nvSpPr>
        <p:spPr>
          <a:xfrm>
            <a:off x="8536939" y="2766805"/>
            <a:ext cx="31239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The </a:t>
            </a:r>
            <a:r>
              <a:rPr lang="en-US" altLang="zh-CN" dirty="0"/>
              <a:t>degree</a:t>
            </a:r>
            <a:r>
              <a:rPr lang="en-US" altLang="zh-TW" dirty="0"/>
              <a:t> of </a:t>
            </a:r>
          </a:p>
          <a:p>
            <a:r>
              <a:rPr lang="en-US" altLang="zh-TW" dirty="0"/>
              <a:t>measurement difficulty</a:t>
            </a:r>
          </a:p>
          <a:p>
            <a:r>
              <a:rPr lang="en-US" altLang="zh-TW" dirty="0">
                <a:solidFill>
                  <a:srgbClr val="7030A0"/>
                </a:solidFill>
              </a:rPr>
              <a:t>H2</a:t>
            </a:r>
            <a:r>
              <a:rPr lang="en-US" altLang="zh-CN" dirty="0">
                <a:solidFill>
                  <a:srgbClr val="7030A0"/>
                </a:solidFill>
              </a:rPr>
              <a:t>a and H2b property right and agency theories (</a:t>
            </a:r>
            <a:r>
              <a:rPr lang="zh-CN" altLang="en-US" dirty="0">
                <a:solidFill>
                  <a:srgbClr val="7030A0"/>
                </a:solidFill>
              </a:rPr>
              <a:t>√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</a:p>
          <a:p>
            <a:r>
              <a:rPr lang="en-US" altLang="zh-TW" dirty="0"/>
              <a:t>H2c</a:t>
            </a:r>
            <a:r>
              <a:rPr lang="en-US" altLang="zh-CN" dirty="0"/>
              <a:t> &amp; H2d institutional agency theories (×)</a:t>
            </a:r>
          </a:p>
        </p:txBody>
      </p:sp>
    </p:spTree>
    <p:extLst>
      <p:ext uri="{BB962C8B-B14F-4D97-AF65-F5344CB8AC3E}">
        <p14:creationId xmlns:p14="http://schemas.microsoft.com/office/powerpoint/2010/main" val="205480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740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Office 佈景主題</vt:lpstr>
      <vt:lpstr>Testing Alternative Theories of The Firm:</vt:lpstr>
      <vt:lpstr>Main Purpose</vt:lpstr>
      <vt:lpstr>Introduction </vt:lpstr>
      <vt:lpstr>Comparative Institutional Performance</vt:lpstr>
      <vt:lpstr>Comparative Institutional Performance</vt:lpstr>
      <vt:lpstr>Hypotheses</vt:lpstr>
      <vt:lpstr>Method</vt:lpstr>
      <vt:lpstr>Method</vt:lpstr>
      <vt:lpstr>Results for Performance</vt:lpstr>
      <vt:lpstr>Results for Governance Choice</vt:lpstr>
      <vt:lpstr>Results (Performance)</vt:lpstr>
      <vt:lpstr>Results (Boundary choice)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Alternative Theories of The Firm:</dc:title>
  <dc:creator>Derder Huang</dc:creator>
  <cp:lastModifiedBy>Joe Mahoney</cp:lastModifiedBy>
  <cp:revision>42</cp:revision>
  <dcterms:created xsi:type="dcterms:W3CDTF">2019-09-10T03:23:49Z</dcterms:created>
  <dcterms:modified xsi:type="dcterms:W3CDTF">2024-01-28T18:28:01Z</dcterms:modified>
</cp:coreProperties>
</file>